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8" r:id="rId9"/>
    <p:sldId id="269" r:id="rId10"/>
    <p:sldId id="270" r:id="rId11"/>
    <p:sldId id="263" r:id="rId12"/>
  </p:sldIdLst>
  <p:sldSz cx="10080625" cy="567055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0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4943" y="1197117"/>
            <a:ext cx="7297256" cy="2753070"/>
          </a:xfrm>
        </p:spPr>
        <p:txBody>
          <a:bodyPr anchor="b"/>
          <a:lstStyle>
            <a:lvl1pPr>
              <a:defRPr sz="5953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54943" y="3950185"/>
            <a:ext cx="7297256" cy="712267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780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56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340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120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890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268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6460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024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49786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945" y="3969374"/>
            <a:ext cx="7297255" cy="468608"/>
          </a:xfrm>
        </p:spPr>
        <p:txBody>
          <a:bodyPr anchor="b">
            <a:normAutofit/>
          </a:bodyPr>
          <a:lstStyle>
            <a:lvl1pPr algn="l">
              <a:defRPr sz="1984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54943" y="567055"/>
            <a:ext cx="7297256" cy="3010291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323"/>
            </a:lvl1pPr>
            <a:lvl2pPr marL="378013" indent="0">
              <a:buNone/>
              <a:defRPr sz="1323"/>
            </a:lvl2pPr>
            <a:lvl3pPr marL="756026" indent="0">
              <a:buNone/>
              <a:defRPr sz="1323"/>
            </a:lvl3pPr>
            <a:lvl4pPr marL="1134039" indent="0">
              <a:buNone/>
              <a:defRPr sz="1323"/>
            </a:lvl4pPr>
            <a:lvl5pPr marL="1512052" indent="0">
              <a:buNone/>
              <a:defRPr sz="1323"/>
            </a:lvl5pPr>
            <a:lvl6pPr marL="1890065" indent="0">
              <a:buNone/>
              <a:defRPr sz="1323"/>
            </a:lvl6pPr>
            <a:lvl7pPr marL="2268078" indent="0">
              <a:buNone/>
              <a:defRPr sz="1323"/>
            </a:lvl7pPr>
            <a:lvl8pPr marL="2646091" indent="0">
              <a:buNone/>
              <a:defRPr sz="1323"/>
            </a:lvl8pPr>
            <a:lvl9pPr marL="3024104" indent="0">
              <a:buNone/>
              <a:defRPr sz="1323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4944" y="4437982"/>
            <a:ext cx="7297255" cy="408227"/>
          </a:xfrm>
        </p:spPr>
        <p:txBody>
          <a:bodyPr>
            <a:normAutofit/>
          </a:bodyPr>
          <a:lstStyle>
            <a:lvl1pPr marL="0" indent="0">
              <a:buNone/>
              <a:defRPr sz="992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39722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943" y="1197116"/>
            <a:ext cx="7297257" cy="1638159"/>
          </a:xfrm>
        </p:spPr>
        <p:txBody>
          <a:bodyPr/>
          <a:lstStyle>
            <a:lvl1pPr>
              <a:defRPr sz="3969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954943" y="3024294"/>
            <a:ext cx="7297257" cy="1953189"/>
          </a:xfrm>
        </p:spPr>
        <p:txBody>
          <a:bodyPr anchor="ctr">
            <a:normAutofit/>
          </a:bodyPr>
          <a:lstStyle>
            <a:lvl1pPr marL="0" indent="0">
              <a:buNone/>
              <a:defRPr sz="1488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487006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2082" y="1197116"/>
            <a:ext cx="6614017" cy="1921086"/>
          </a:xfrm>
        </p:spPr>
        <p:txBody>
          <a:bodyPr/>
          <a:lstStyle>
            <a:lvl1pPr>
              <a:defRPr sz="3969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596099" y="3118202"/>
            <a:ext cx="6018981" cy="282927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158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954943" y="3597349"/>
            <a:ext cx="7297257" cy="1386134"/>
          </a:xfrm>
        </p:spPr>
        <p:txBody>
          <a:bodyPr anchor="ctr">
            <a:normAutofit/>
          </a:bodyPr>
          <a:lstStyle>
            <a:lvl1pPr marL="0" indent="0">
              <a:buNone/>
              <a:defRPr sz="1488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2731" y="803083"/>
            <a:ext cx="663039" cy="1644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0087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14663" y="2161215"/>
            <a:ext cx="663039" cy="1644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0087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9277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942" y="2583251"/>
            <a:ext cx="7297258" cy="1366935"/>
          </a:xfrm>
        </p:spPr>
        <p:txBody>
          <a:bodyPr anchor="b"/>
          <a:lstStyle>
            <a:lvl1pPr algn="l">
              <a:defRPr sz="3307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4943" y="3950186"/>
            <a:ext cx="7297257" cy="711423"/>
          </a:xfrm>
        </p:spPr>
        <p:txBody>
          <a:bodyPr anchor="t"/>
          <a:lstStyle>
            <a:lvl1pPr marL="0" indent="0" algn="l">
              <a:buNone/>
              <a:defRPr sz="1654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7801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543483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73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335" y="1638159"/>
            <a:ext cx="2436536" cy="476483"/>
          </a:xfrm>
        </p:spPr>
        <p:txBody>
          <a:bodyPr anchor="b">
            <a:noAutofit/>
          </a:bodyPr>
          <a:lstStyle>
            <a:lvl1pPr marL="0" indent="0">
              <a:buNone/>
              <a:defRPr sz="1984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539471" y="2205214"/>
            <a:ext cx="2420400" cy="2967851"/>
          </a:xfrm>
        </p:spPr>
        <p:txBody>
          <a:bodyPr anchor="t">
            <a:normAutofit/>
          </a:bodyPr>
          <a:lstStyle>
            <a:lvl1pPr marL="0" indent="0">
              <a:buNone/>
              <a:defRPr sz="1158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11099" y="1638159"/>
            <a:ext cx="2427751" cy="476483"/>
          </a:xfrm>
        </p:spPr>
        <p:txBody>
          <a:bodyPr anchor="b">
            <a:noAutofit/>
          </a:bodyPr>
          <a:lstStyle>
            <a:lvl1pPr marL="0" indent="0">
              <a:buNone/>
              <a:defRPr sz="1984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202373" y="2205214"/>
            <a:ext cx="2436477" cy="2967851"/>
          </a:xfrm>
        </p:spPr>
        <p:txBody>
          <a:bodyPr anchor="t">
            <a:normAutofit/>
          </a:bodyPr>
          <a:lstStyle>
            <a:lvl1pPr marL="0" indent="0">
              <a:buNone/>
              <a:defRPr sz="1158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90866" y="1638159"/>
            <a:ext cx="2424338" cy="476483"/>
          </a:xfrm>
        </p:spPr>
        <p:txBody>
          <a:bodyPr anchor="b">
            <a:noAutofit/>
          </a:bodyPr>
          <a:lstStyle>
            <a:lvl1pPr marL="0" indent="0">
              <a:buNone/>
              <a:defRPr sz="1984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90866" y="2205214"/>
            <a:ext cx="2424338" cy="2967851"/>
          </a:xfrm>
        </p:spPr>
        <p:txBody>
          <a:bodyPr anchor="t">
            <a:normAutofit/>
          </a:bodyPr>
          <a:lstStyle>
            <a:lvl1pPr marL="0" indent="0">
              <a:buNone/>
              <a:defRPr sz="1158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080860" y="1764171"/>
            <a:ext cx="0" cy="327631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756529" y="1764171"/>
            <a:ext cx="0" cy="328002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51839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73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71" y="3514905"/>
            <a:ext cx="2430901" cy="476483"/>
          </a:xfrm>
        </p:spPr>
        <p:txBody>
          <a:bodyPr anchor="b">
            <a:noAutofit/>
          </a:bodyPr>
          <a:lstStyle>
            <a:lvl1pPr marL="0" indent="0">
              <a:buNone/>
              <a:defRPr sz="1984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39471" y="1827177"/>
            <a:ext cx="2430901" cy="126012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323"/>
            </a:lvl1pPr>
            <a:lvl2pPr marL="378013" indent="0">
              <a:buNone/>
              <a:defRPr sz="1323"/>
            </a:lvl2pPr>
            <a:lvl3pPr marL="756026" indent="0">
              <a:buNone/>
              <a:defRPr sz="1323"/>
            </a:lvl3pPr>
            <a:lvl4pPr marL="1134039" indent="0">
              <a:buNone/>
              <a:defRPr sz="1323"/>
            </a:lvl4pPr>
            <a:lvl5pPr marL="1512052" indent="0">
              <a:buNone/>
              <a:defRPr sz="1323"/>
            </a:lvl5pPr>
            <a:lvl6pPr marL="1890065" indent="0">
              <a:buNone/>
              <a:defRPr sz="1323"/>
            </a:lvl6pPr>
            <a:lvl7pPr marL="2268078" indent="0">
              <a:buNone/>
              <a:defRPr sz="1323"/>
            </a:lvl7pPr>
            <a:lvl8pPr marL="2646091" indent="0">
              <a:buNone/>
              <a:defRPr sz="1323"/>
            </a:lvl8pPr>
            <a:lvl9pPr marL="3024104" indent="0">
              <a:buNone/>
              <a:defRPr sz="1323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539471" y="3991389"/>
            <a:ext cx="2430901" cy="545052"/>
          </a:xfrm>
        </p:spPr>
        <p:txBody>
          <a:bodyPr anchor="t">
            <a:normAutofit/>
          </a:bodyPr>
          <a:lstStyle>
            <a:lvl1pPr marL="0" indent="0">
              <a:buNone/>
              <a:defRPr sz="1158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15825" y="3514905"/>
            <a:ext cx="2423025" cy="476483"/>
          </a:xfrm>
        </p:spPr>
        <p:txBody>
          <a:bodyPr anchor="b">
            <a:noAutofit/>
          </a:bodyPr>
          <a:lstStyle>
            <a:lvl1pPr marL="0" indent="0">
              <a:buNone/>
              <a:defRPr sz="1984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15824" y="1827177"/>
            <a:ext cx="2423025" cy="126012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323"/>
            </a:lvl1pPr>
            <a:lvl2pPr marL="378013" indent="0">
              <a:buNone/>
              <a:defRPr sz="1323"/>
            </a:lvl2pPr>
            <a:lvl3pPr marL="756026" indent="0">
              <a:buNone/>
              <a:defRPr sz="1323"/>
            </a:lvl3pPr>
            <a:lvl4pPr marL="1134039" indent="0">
              <a:buNone/>
              <a:defRPr sz="1323"/>
            </a:lvl4pPr>
            <a:lvl5pPr marL="1512052" indent="0">
              <a:buNone/>
              <a:defRPr sz="1323"/>
            </a:lvl5pPr>
            <a:lvl6pPr marL="1890065" indent="0">
              <a:buNone/>
              <a:defRPr sz="1323"/>
            </a:lvl6pPr>
            <a:lvl7pPr marL="2268078" indent="0">
              <a:buNone/>
              <a:defRPr sz="1323"/>
            </a:lvl7pPr>
            <a:lvl8pPr marL="2646091" indent="0">
              <a:buNone/>
              <a:defRPr sz="1323"/>
            </a:lvl8pPr>
            <a:lvl9pPr marL="3024104" indent="0">
              <a:buNone/>
              <a:defRPr sz="1323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14706" y="3991388"/>
            <a:ext cx="2426234" cy="545052"/>
          </a:xfrm>
        </p:spPr>
        <p:txBody>
          <a:bodyPr anchor="t">
            <a:normAutofit/>
          </a:bodyPr>
          <a:lstStyle>
            <a:lvl1pPr marL="0" indent="0">
              <a:buNone/>
              <a:defRPr sz="1158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90866" y="3514905"/>
            <a:ext cx="2424338" cy="476483"/>
          </a:xfrm>
        </p:spPr>
        <p:txBody>
          <a:bodyPr anchor="b">
            <a:noAutofit/>
          </a:bodyPr>
          <a:lstStyle>
            <a:lvl1pPr marL="0" indent="0">
              <a:buNone/>
              <a:defRPr sz="1984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90865" y="1827177"/>
            <a:ext cx="2424338" cy="126012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323"/>
            </a:lvl1pPr>
            <a:lvl2pPr marL="378013" indent="0">
              <a:buNone/>
              <a:defRPr sz="1323"/>
            </a:lvl2pPr>
            <a:lvl3pPr marL="756026" indent="0">
              <a:buNone/>
              <a:defRPr sz="1323"/>
            </a:lvl3pPr>
            <a:lvl4pPr marL="1134039" indent="0">
              <a:buNone/>
              <a:defRPr sz="1323"/>
            </a:lvl4pPr>
            <a:lvl5pPr marL="1512052" indent="0">
              <a:buNone/>
              <a:defRPr sz="1323"/>
            </a:lvl5pPr>
            <a:lvl6pPr marL="1890065" indent="0">
              <a:buNone/>
              <a:defRPr sz="1323"/>
            </a:lvl6pPr>
            <a:lvl7pPr marL="2268078" indent="0">
              <a:buNone/>
              <a:defRPr sz="1323"/>
            </a:lvl7pPr>
            <a:lvl8pPr marL="2646091" indent="0">
              <a:buNone/>
              <a:defRPr sz="1323"/>
            </a:lvl8pPr>
            <a:lvl9pPr marL="3024104" indent="0">
              <a:buNone/>
              <a:defRPr sz="1323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90762" y="3991386"/>
            <a:ext cx="2427550" cy="545052"/>
          </a:xfrm>
        </p:spPr>
        <p:txBody>
          <a:bodyPr anchor="t">
            <a:normAutofit/>
          </a:bodyPr>
          <a:lstStyle>
            <a:lvl1pPr marL="0" indent="0">
              <a:buNone/>
              <a:defRPr sz="1158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080860" y="1764171"/>
            <a:ext cx="0" cy="327631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756529" y="1764171"/>
            <a:ext cx="0" cy="3280024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277212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66611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66113" y="355723"/>
            <a:ext cx="1449091" cy="4817342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9472" y="733760"/>
            <a:ext cx="6137630" cy="443930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644917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6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ru-RU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ru-RU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C28ED67-F340-4185-B6D5-300CCE90906C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075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53354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945" y="2366230"/>
            <a:ext cx="7297255" cy="1583956"/>
          </a:xfrm>
        </p:spPr>
        <p:txBody>
          <a:bodyPr anchor="b"/>
          <a:lstStyle>
            <a:lvl1pPr algn="l">
              <a:defRPr sz="3307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4943" y="3950186"/>
            <a:ext cx="7297256" cy="711423"/>
          </a:xfrm>
        </p:spPr>
        <p:txBody>
          <a:bodyPr anchor="t"/>
          <a:lstStyle>
            <a:lvl1pPr marL="0" indent="0" algn="l">
              <a:buNone/>
              <a:defRPr sz="1654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7801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03787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2244" y="1703791"/>
            <a:ext cx="3634994" cy="3469274"/>
          </a:xfrm>
        </p:spPr>
        <p:txBody>
          <a:bodyPr>
            <a:normAutofit/>
          </a:bodyPr>
          <a:lstStyle>
            <a:lvl1pPr>
              <a:defRPr sz="1488"/>
            </a:lvl1pPr>
            <a:lvl2pPr>
              <a:defRPr sz="1323"/>
            </a:lvl2pPr>
            <a:lvl3pPr>
              <a:defRPr sz="1158"/>
            </a:lvl3pPr>
            <a:lvl4pPr>
              <a:defRPr sz="992"/>
            </a:lvl4pPr>
            <a:lvl5pPr>
              <a:defRPr sz="992"/>
            </a:lvl5pPr>
            <a:lvl6pPr>
              <a:defRPr sz="992"/>
            </a:lvl6pPr>
            <a:lvl7pPr>
              <a:defRPr sz="992"/>
            </a:lvl7pPr>
            <a:lvl8pPr>
              <a:defRPr sz="992"/>
            </a:lvl8pPr>
            <a:lvl9pPr>
              <a:defRPr sz="992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265" y="1700084"/>
            <a:ext cx="3634995" cy="3472980"/>
          </a:xfrm>
        </p:spPr>
        <p:txBody>
          <a:bodyPr>
            <a:normAutofit/>
          </a:bodyPr>
          <a:lstStyle>
            <a:lvl1pPr>
              <a:defRPr sz="1488"/>
            </a:lvl1pPr>
            <a:lvl2pPr>
              <a:defRPr sz="1323"/>
            </a:lvl2pPr>
            <a:lvl3pPr>
              <a:defRPr sz="1158"/>
            </a:lvl3pPr>
            <a:lvl4pPr>
              <a:defRPr sz="992"/>
            </a:lvl4pPr>
            <a:lvl5pPr>
              <a:defRPr sz="992"/>
            </a:lvl5pPr>
            <a:lvl6pPr>
              <a:defRPr sz="992"/>
            </a:lvl6pPr>
            <a:lvl7pPr>
              <a:defRPr sz="992"/>
            </a:lvl7pPr>
            <a:lvl8pPr>
              <a:defRPr sz="992"/>
            </a:lvl8pPr>
            <a:lvl9pPr>
              <a:defRPr sz="992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92706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244" y="1575153"/>
            <a:ext cx="3634993" cy="476483"/>
          </a:xfrm>
        </p:spPr>
        <p:txBody>
          <a:bodyPr anchor="b">
            <a:noAutofit/>
          </a:bodyPr>
          <a:lstStyle>
            <a:lvl1pPr marL="0" indent="0">
              <a:buNone/>
              <a:defRPr sz="1984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2244" y="2079202"/>
            <a:ext cx="3634994" cy="3093863"/>
          </a:xfrm>
        </p:spPr>
        <p:txBody>
          <a:bodyPr>
            <a:normAutofit/>
          </a:bodyPr>
          <a:lstStyle>
            <a:lvl1pPr>
              <a:defRPr sz="1488"/>
            </a:lvl1pPr>
            <a:lvl2pPr>
              <a:defRPr sz="1323"/>
            </a:lvl2pPr>
            <a:lvl3pPr>
              <a:defRPr sz="1158"/>
            </a:lvl3pPr>
            <a:lvl4pPr>
              <a:defRPr sz="992"/>
            </a:lvl4pPr>
            <a:lvl5pPr>
              <a:defRPr sz="992"/>
            </a:lvl5pPr>
            <a:lvl6pPr>
              <a:defRPr sz="992"/>
            </a:lvl6pPr>
            <a:lvl7pPr>
              <a:defRPr sz="992"/>
            </a:lvl7pPr>
            <a:lvl8pPr>
              <a:defRPr sz="992"/>
            </a:lvl8pPr>
            <a:lvl9pPr>
              <a:defRPr sz="992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5266" y="1575153"/>
            <a:ext cx="3634994" cy="476483"/>
          </a:xfrm>
        </p:spPr>
        <p:txBody>
          <a:bodyPr anchor="b">
            <a:noAutofit/>
          </a:bodyPr>
          <a:lstStyle>
            <a:lvl1pPr marL="0" indent="0">
              <a:buNone/>
              <a:defRPr sz="1984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5266" y="2079202"/>
            <a:ext cx="3634994" cy="3093863"/>
          </a:xfrm>
        </p:spPr>
        <p:txBody>
          <a:bodyPr>
            <a:normAutofit/>
          </a:bodyPr>
          <a:lstStyle>
            <a:lvl1pPr>
              <a:defRPr sz="1488"/>
            </a:lvl1pPr>
            <a:lvl2pPr>
              <a:defRPr sz="1323"/>
            </a:lvl2pPr>
            <a:lvl3pPr>
              <a:defRPr sz="1158"/>
            </a:lvl3pPr>
            <a:lvl4pPr>
              <a:defRPr sz="992"/>
            </a:lvl4pPr>
            <a:lvl5pPr>
              <a:defRPr sz="992"/>
            </a:lvl5pPr>
            <a:lvl6pPr>
              <a:defRPr sz="992"/>
            </a:lvl6pPr>
            <a:lvl7pPr>
              <a:defRPr sz="992"/>
            </a:lvl7pPr>
            <a:lvl8pPr>
              <a:defRPr sz="992"/>
            </a:lvl8pPr>
            <a:lvl9pPr>
              <a:defRPr sz="992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77311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78488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52838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941" y="1197116"/>
            <a:ext cx="2812078" cy="1197116"/>
          </a:xfrm>
        </p:spPr>
        <p:txBody>
          <a:bodyPr anchor="b"/>
          <a:lstStyle>
            <a:lvl1pPr algn="l">
              <a:defRPr sz="1984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6031" y="1197116"/>
            <a:ext cx="4296169" cy="3780367"/>
          </a:xfrm>
        </p:spPr>
        <p:txBody>
          <a:bodyPr anchor="ctr">
            <a:normAutofit/>
          </a:bodyPr>
          <a:lstStyle>
            <a:lvl1pPr>
              <a:defRPr sz="1654"/>
            </a:lvl1pPr>
            <a:lvl2pPr>
              <a:defRPr sz="1488"/>
            </a:lvl2pPr>
            <a:lvl3pPr>
              <a:defRPr sz="1323"/>
            </a:lvl3pPr>
            <a:lvl4pPr>
              <a:defRPr sz="1158"/>
            </a:lvl4pPr>
            <a:lvl5pPr>
              <a:defRPr sz="1158"/>
            </a:lvl5pPr>
            <a:lvl6pPr>
              <a:defRPr sz="1158"/>
            </a:lvl6pPr>
            <a:lvl7pPr>
              <a:defRPr sz="1158"/>
            </a:lvl7pPr>
            <a:lvl8pPr>
              <a:defRPr sz="1158"/>
            </a:lvl8pPr>
            <a:lvl9pPr>
              <a:defRPr sz="1158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4942" y="2587452"/>
            <a:ext cx="2812077" cy="2394231"/>
          </a:xfrm>
        </p:spPr>
        <p:txBody>
          <a:bodyPr/>
          <a:lstStyle>
            <a:lvl1pPr marL="0" indent="0">
              <a:buNone/>
              <a:defRPr sz="1158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4127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077" y="1533142"/>
            <a:ext cx="4210931" cy="1302133"/>
          </a:xfrm>
        </p:spPr>
        <p:txBody>
          <a:bodyPr anchor="b">
            <a:normAutofit/>
          </a:bodyPr>
          <a:lstStyle>
            <a:lvl1pPr algn="l">
              <a:defRPr sz="2976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46044" y="945092"/>
            <a:ext cx="2646164" cy="37803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323"/>
            </a:lvl1pPr>
            <a:lvl2pPr marL="378013" indent="0">
              <a:buNone/>
              <a:defRPr sz="1323"/>
            </a:lvl2pPr>
            <a:lvl3pPr marL="756026" indent="0">
              <a:buNone/>
              <a:defRPr sz="1323"/>
            </a:lvl3pPr>
            <a:lvl4pPr marL="1134039" indent="0">
              <a:buNone/>
              <a:defRPr sz="1323"/>
            </a:lvl4pPr>
            <a:lvl5pPr marL="1512052" indent="0">
              <a:buNone/>
              <a:defRPr sz="1323"/>
            </a:lvl5pPr>
            <a:lvl6pPr marL="1890065" indent="0">
              <a:buNone/>
              <a:defRPr sz="1323"/>
            </a:lvl6pPr>
            <a:lvl7pPr marL="2268078" indent="0">
              <a:buNone/>
              <a:defRPr sz="1323"/>
            </a:lvl7pPr>
            <a:lvl8pPr marL="2646091" indent="0">
              <a:buNone/>
              <a:defRPr sz="1323"/>
            </a:lvl8pPr>
            <a:lvl9pPr marL="3024104" indent="0">
              <a:buNone/>
              <a:defRPr sz="1323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4943" y="3024293"/>
            <a:ext cx="4204377" cy="1134110"/>
          </a:xfrm>
        </p:spPr>
        <p:txBody>
          <a:bodyPr>
            <a:normAutofit/>
          </a:bodyPr>
          <a:lstStyle>
            <a:lvl1pPr marL="0" indent="0">
              <a:buNone/>
              <a:defRPr sz="1158"/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92047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207434"/>
            <a:ext cx="3337894" cy="34631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391543"/>
            <a:ext cx="1258765" cy="1955879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7118128" y="1386135"/>
            <a:ext cx="2331145" cy="2331226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6614098" y="1"/>
            <a:ext cx="1325717" cy="94377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7115537" y="5040489"/>
            <a:ext cx="821642" cy="630061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8630222" y="0"/>
            <a:ext cx="567035" cy="9450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220" y="374331"/>
            <a:ext cx="7776041" cy="11580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2244" y="1697460"/>
            <a:ext cx="7397205" cy="3469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8396901" y="1480649"/>
            <a:ext cx="819079" cy="25201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ru-RU" sz="1400" b="0" strike="noStrike" spc="-1" smtClean="0">
                <a:latin typeface="Times New Roman"/>
              </a:rPr>
              <a:t>&lt;дата/время&gt;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7401310" y="2666848"/>
            <a:ext cx="3191479" cy="2520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9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algn="ctr">
              <a:buNone/>
            </a:pPr>
            <a:r>
              <a:rPr lang="ru-RU" sz="1400" b="0" strike="noStrike" spc="-1" smtClean="0">
                <a:latin typeface="Times New Roman"/>
              </a:rPr>
              <a:t>&lt;нижний колонтитул&gt;</a:t>
            </a:r>
            <a:endParaRPr lang="ru-RU" sz="1400" b="0" strike="noStrike" spc="-1"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559718" y="244525"/>
            <a:ext cx="693042" cy="634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315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>
              <a:buNone/>
            </a:pPr>
            <a:fld id="{9BCB737B-4471-4B8E-9BED-40A68167B3F2}" type="slidenum">
              <a:rPr lang="ru-RU" sz="1400" b="0" strike="noStrike" spc="-1" smtClean="0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3099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</p:sldLayoutIdLst>
  <p:txStyles>
    <p:titleStyle>
      <a:lvl1pPr algn="l" defTabSz="378013" rtl="0" eaLnBrk="1" latinLnBrk="0" hangingPunct="1">
        <a:spcBef>
          <a:spcPct val="0"/>
        </a:spcBef>
        <a:buNone/>
        <a:defRPr sz="3473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3510" indent="-283510" algn="l" defTabSz="378013" rtl="0" eaLnBrk="1" latinLnBrk="0" hangingPunct="1">
        <a:spcBef>
          <a:spcPts val="827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54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614271" indent="-236258" algn="l" defTabSz="378013" rtl="0" eaLnBrk="1" latinLnBrk="0" hangingPunct="1">
        <a:spcBef>
          <a:spcPts val="827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88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945032" indent="-189006" algn="l" defTabSz="378013" rtl="0" eaLnBrk="1" latinLnBrk="0" hangingPunct="1">
        <a:spcBef>
          <a:spcPts val="827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23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323045" indent="-189006" algn="l" defTabSz="378013" rtl="0" eaLnBrk="1" latinLnBrk="0" hangingPunct="1">
        <a:spcBef>
          <a:spcPts val="827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158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701058" indent="-189006" algn="l" defTabSz="378013" rtl="0" eaLnBrk="1" latinLnBrk="0" hangingPunct="1">
        <a:spcBef>
          <a:spcPts val="827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158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071961" indent="-189006" algn="l" defTabSz="378013" rtl="0" eaLnBrk="1" latinLnBrk="0" hangingPunct="1">
        <a:spcBef>
          <a:spcPts val="827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158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457084" indent="-189006" algn="l" defTabSz="378013" rtl="0" eaLnBrk="1" latinLnBrk="0" hangingPunct="1">
        <a:spcBef>
          <a:spcPts val="827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158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835097" indent="-189006" algn="l" defTabSz="378013" rtl="0" eaLnBrk="1" latinLnBrk="0" hangingPunct="1">
        <a:spcBef>
          <a:spcPts val="827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158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213110" indent="-189006" algn="l" defTabSz="378013" rtl="0" eaLnBrk="1" latinLnBrk="0" hangingPunct="1">
        <a:spcBef>
          <a:spcPts val="827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158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378013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van-Bolotov/shag-v-buduschyeye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571500" y="3183467"/>
            <a:ext cx="9237133" cy="546099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buNone/>
            </a:pPr>
            <a:r>
              <a:rPr lang="ru-RU" sz="1800" b="1" strike="noStrike" spc="-1" dirty="0" smtClean="0">
                <a:latin typeface="+mn-lt"/>
              </a:rPr>
              <a:t>Автор</a:t>
            </a:r>
            <a:r>
              <a:rPr lang="en-US" sz="1800" b="0" strike="noStrike" spc="-1" dirty="0" smtClean="0">
                <a:latin typeface="+mn-lt"/>
              </a:rPr>
              <a:t>: </a:t>
            </a:r>
            <a:r>
              <a:rPr lang="ru-RU" sz="1800" b="0" strike="noStrike" spc="-1" dirty="0" smtClean="0">
                <a:latin typeface="+mn-lt"/>
              </a:rPr>
              <a:t>Болотов Иван Андреевич</a:t>
            </a:r>
            <a:r>
              <a:rPr lang="en-US" sz="1800" b="0" strike="noStrike" spc="-1" dirty="0" smtClean="0">
                <a:latin typeface="+mn-lt"/>
              </a:rPr>
              <a:t>, </a:t>
            </a:r>
            <a:r>
              <a:rPr lang="ru-RU" sz="1800" b="0" strike="noStrike" spc="-1" dirty="0" smtClean="0">
                <a:latin typeface="+mn-lt"/>
              </a:rPr>
              <a:t>ученик 10-го класса Инженерной школы </a:t>
            </a:r>
            <a:r>
              <a:rPr lang="ru-RU" sz="1800" spc="-1" dirty="0" smtClean="0">
                <a:latin typeface="+mn-lt"/>
              </a:rPr>
              <a:t>1581</a:t>
            </a:r>
            <a:endParaRPr lang="ru-RU" sz="1800" b="0" strike="noStrike" spc="-1" dirty="0">
              <a:latin typeface="+mn-lt"/>
            </a:endParaRPr>
          </a:p>
        </p:txBody>
      </p:sp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2432454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2800" dirty="0" smtClean="0"/>
              <a:t>Олимпиада школьников «Шаг в будущее»</a:t>
            </a:r>
            <a:br>
              <a:rPr lang="ru-RU" sz="2800" dirty="0" smtClean="0"/>
            </a:br>
            <a:r>
              <a:rPr lang="ru-RU" sz="2800" dirty="0" smtClean="0"/>
              <a:t>по профилю «Инженерное дело»</a:t>
            </a:r>
            <a:r>
              <a:rPr lang="ru-RU" sz="2800" dirty="0"/>
              <a:t/>
            </a:r>
            <a:br>
              <a:rPr lang="ru-RU" sz="2800" dirty="0"/>
            </a:br>
            <a:r>
              <a:rPr lang="ru-RU" sz="2800" spc="-1" dirty="0" smtClean="0"/>
              <a:t/>
            </a:r>
            <a:br>
              <a:rPr lang="ru-RU" sz="2800" spc="-1" dirty="0" smtClean="0"/>
            </a:br>
            <a:r>
              <a:rPr lang="ru-RU" sz="2800" spc="-1" dirty="0" smtClean="0"/>
              <a:t>Создание многопользовательской компьютерной игры «Морской бой онлайн» с возможностью обучения в разных сферах</a:t>
            </a:r>
            <a:endParaRPr lang="ru-RU" sz="2800" strike="noStrike" spc="-1" dirty="0"/>
          </a:p>
        </p:txBody>
      </p:sp>
      <p:sp>
        <p:nvSpPr>
          <p:cNvPr id="2" name="TextBox 1"/>
          <p:cNvSpPr txBox="1"/>
          <p:nvPr/>
        </p:nvSpPr>
        <p:spPr>
          <a:xfrm>
            <a:off x="466726" y="3770466"/>
            <a:ext cx="869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Руководитель проекта</a:t>
            </a:r>
            <a:r>
              <a:rPr lang="en-US" dirty="0" smtClean="0"/>
              <a:t>: </a:t>
            </a:r>
            <a:r>
              <a:rPr lang="ru-RU" dirty="0" smtClean="0"/>
              <a:t>Смирнова Светлана Юрьевна</a:t>
            </a:r>
            <a:r>
              <a:rPr lang="en-US" dirty="0" smtClean="0"/>
              <a:t>, </a:t>
            </a:r>
            <a:r>
              <a:rPr lang="ru-RU" dirty="0" smtClean="0"/>
              <a:t>мой школьный преподаватель  по информатике и программированию</a:t>
            </a:r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3"/>
          <p:cNvSpPr>
            <a:spLocks noGrp="1"/>
          </p:cNvSpPr>
          <p:nvPr>
            <p:ph type="subTitle"/>
          </p:nvPr>
        </p:nvSpPr>
        <p:spPr>
          <a:xfrm>
            <a:off x="504000" y="2091266"/>
            <a:ext cx="9071640" cy="2523573"/>
          </a:xfrm>
        </p:spPr>
        <p:txBody>
          <a:bodyPr/>
          <a:lstStyle/>
          <a:p>
            <a:pPr algn="just"/>
            <a:r>
              <a:rPr lang="ru-RU" sz="1800" dirty="0" smtClean="0"/>
              <a:t>	Подводя </a:t>
            </a:r>
            <a:r>
              <a:rPr lang="ru-RU" sz="1800" dirty="0"/>
              <a:t>итоги, я</a:t>
            </a:r>
            <a:r>
              <a:rPr lang="ru-RU" sz="1800" dirty="0" smtClean="0"/>
              <a:t> могу сказать</a:t>
            </a:r>
            <a:r>
              <a:rPr lang="en-US" sz="1800" dirty="0" smtClean="0"/>
              <a:t>,</a:t>
            </a:r>
            <a:r>
              <a:rPr lang="ru-RU" sz="1800" dirty="0" smtClean="0"/>
              <a:t> что на данный момент реализовано всё</a:t>
            </a:r>
            <a:r>
              <a:rPr lang="en-US" sz="1800" dirty="0" smtClean="0"/>
              <a:t>, </a:t>
            </a:r>
            <a:r>
              <a:rPr lang="ru-RU" sz="1800" dirty="0" smtClean="0"/>
              <a:t>что было мной запланировано.</a:t>
            </a:r>
          </a:p>
          <a:p>
            <a:pPr algn="just"/>
            <a:endParaRPr lang="ru-RU" sz="1800" dirty="0" smtClean="0"/>
          </a:p>
          <a:p>
            <a:pPr algn="just"/>
            <a:r>
              <a:rPr lang="ru-RU" sz="1800" dirty="0" smtClean="0"/>
              <a:t>	В дальнейшем планируется развитие моего проекта путём внедрения нового разнообразного функционала (варианты других игр</a:t>
            </a:r>
            <a:r>
              <a:rPr lang="en-US" sz="1800" dirty="0" smtClean="0"/>
              <a:t>, </a:t>
            </a:r>
            <a:r>
              <a:rPr lang="ru-RU" sz="1800" dirty="0" smtClean="0"/>
              <a:t>интеграция с ресурсами подготовки школьников к государственной аттестации</a:t>
            </a:r>
            <a:r>
              <a:rPr lang="en-US" sz="1800" dirty="0" smtClean="0"/>
              <a:t>, </a:t>
            </a:r>
            <a:r>
              <a:rPr lang="ru-RU" sz="1800" dirty="0" smtClean="0"/>
              <a:t>возможность использования своей </a:t>
            </a:r>
            <a:r>
              <a:rPr lang="en-US" sz="1800" dirty="0" smtClean="0"/>
              <a:t>“</a:t>
            </a:r>
            <a:r>
              <a:rPr lang="ru-RU" sz="1800" dirty="0" smtClean="0"/>
              <a:t>полезной нагрузки</a:t>
            </a:r>
            <a:r>
              <a:rPr lang="en-US" sz="1800" dirty="0" smtClean="0"/>
              <a:t>”</a:t>
            </a:r>
            <a:r>
              <a:rPr lang="ru-RU" sz="1800" dirty="0" smtClean="0"/>
              <a:t> в качестве появляющихся в процессе игры заданий). Универсальность моего продукта должна стать ключевой уникальной особенностью моей игры.</a:t>
            </a:r>
          </a:p>
          <a:p>
            <a:pPr algn="just"/>
            <a:endParaRPr lang="ru-RU" sz="1800" dirty="0" smtClean="0"/>
          </a:p>
          <a:p>
            <a:pPr algn="just"/>
            <a:r>
              <a:rPr lang="ru-RU" sz="1800" dirty="0" smtClean="0"/>
              <a:t>	Также в ближайшее время я планирую запуск своего приложения (сначала в школе</a:t>
            </a:r>
            <a:r>
              <a:rPr lang="en-US" sz="1800" dirty="0" smtClean="0"/>
              <a:t>, </a:t>
            </a:r>
            <a:r>
              <a:rPr lang="ru-RU" sz="1800" dirty="0" smtClean="0"/>
              <a:t>т.к. мне уже неоднократно поступали запросы на создание подобного приложения</a:t>
            </a:r>
            <a:r>
              <a:rPr lang="ru-RU" sz="1800" dirty="0" smtClean="0"/>
              <a:t>).</a:t>
            </a:r>
            <a:endParaRPr lang="ru-RU" sz="1800" dirty="0" smtClean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2800" dirty="0" smtClean="0"/>
              <a:t>Заключение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64195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i="1" dirty="0" smtClean="0"/>
              <a:t>Спасибо за внимание!!!</a:t>
            </a:r>
            <a:endParaRPr lang="ru-RU" i="1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0562" y="1227138"/>
            <a:ext cx="5083355" cy="3468687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381000" y="4845878"/>
            <a:ext cx="93556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/>
              <a:t>P.S. </a:t>
            </a:r>
            <a:r>
              <a:rPr lang="ru-RU" dirty="0"/>
              <a:t>Ссылка на </a:t>
            </a:r>
            <a:r>
              <a:rPr lang="ru-RU" dirty="0" err="1"/>
              <a:t>репозиторий</a:t>
            </a:r>
            <a:r>
              <a:rPr lang="ru-RU" dirty="0"/>
              <a:t> с проектом</a:t>
            </a:r>
            <a:r>
              <a:rPr lang="en-US" dirty="0"/>
              <a:t>: </a:t>
            </a:r>
            <a:r>
              <a:rPr lang="ru-RU" u="sng" dirty="0">
                <a:hlinkClick r:id="rId3"/>
              </a:rPr>
              <a:t>https://github.com/Ivan-Bolotov/shag-v-buduschyeye</a:t>
            </a:r>
            <a:r>
              <a:rPr lang="ru-RU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337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4000" y="74161"/>
            <a:ext cx="9071640" cy="764040"/>
          </a:xfrm>
        </p:spPr>
        <p:txBody>
          <a:bodyPr/>
          <a:lstStyle/>
          <a:p>
            <a:pPr algn="ctr"/>
            <a:r>
              <a:rPr lang="ru-RU" sz="2800" dirty="0" smtClean="0"/>
              <a:t>Проблема</a:t>
            </a:r>
            <a:r>
              <a:rPr lang="en-US" sz="2800" dirty="0" smtClean="0"/>
              <a:t>, </a:t>
            </a:r>
            <a:r>
              <a:rPr lang="ru-RU" sz="2800" dirty="0" smtClean="0"/>
              <a:t>требующая решения</a:t>
            </a:r>
            <a:endParaRPr lang="ru-RU" sz="2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4000" y="838200"/>
            <a:ext cx="9071640" cy="2218267"/>
          </a:xfrm>
        </p:spPr>
        <p:txBody>
          <a:bodyPr>
            <a:noAutofit/>
          </a:bodyPr>
          <a:lstStyle/>
          <a:p>
            <a:pPr algn="just"/>
            <a:r>
              <a:rPr lang="ru-RU" sz="1800" dirty="0" smtClean="0">
                <a:latin typeface="+mn-lt"/>
              </a:rPr>
              <a:t>	Одна из самых значимых проблем современности - проблема зависимости от игромании. Согласно статистике</a:t>
            </a:r>
            <a:r>
              <a:rPr lang="en-US" sz="1800" dirty="0" smtClean="0">
                <a:latin typeface="+mn-lt"/>
              </a:rPr>
              <a:t>, </a:t>
            </a:r>
            <a:r>
              <a:rPr lang="ru-RU" sz="1800" dirty="0" smtClean="0">
                <a:latin typeface="+mn-lt"/>
              </a:rPr>
              <a:t>огромное влияние данная проблема оказывает на детей и подростков. Как следствие – можно заметить ухудшение успеваемости ребёнка в школе</a:t>
            </a:r>
            <a:r>
              <a:rPr lang="ru-RU" sz="1800" dirty="0">
                <a:latin typeface="+mn-lt"/>
              </a:rPr>
              <a:t> </a:t>
            </a:r>
            <a:r>
              <a:rPr lang="ru-RU" sz="1800" dirty="0" smtClean="0">
                <a:latin typeface="+mn-lt"/>
              </a:rPr>
              <a:t>и его физического состояния</a:t>
            </a:r>
            <a:r>
              <a:rPr lang="en-US" sz="1800" dirty="0" smtClean="0">
                <a:latin typeface="+mn-lt"/>
              </a:rPr>
              <a:t>, </a:t>
            </a:r>
            <a:r>
              <a:rPr lang="ru-RU" sz="1800" dirty="0" smtClean="0">
                <a:latin typeface="+mn-lt"/>
              </a:rPr>
              <a:t>да и в целом отставание в развитии</a:t>
            </a:r>
            <a:r>
              <a:rPr lang="en-US" sz="1800" dirty="0" smtClean="0">
                <a:latin typeface="+mn-lt"/>
              </a:rPr>
              <a:t>, </a:t>
            </a:r>
            <a:r>
              <a:rPr lang="ru-RU" sz="1800" dirty="0" smtClean="0">
                <a:latin typeface="+mn-lt"/>
              </a:rPr>
              <a:t>подмечают в Национальном агентстве </a:t>
            </a:r>
            <a:r>
              <a:rPr lang="ru-RU" sz="1800" dirty="0">
                <a:latin typeface="+mn-lt"/>
              </a:rPr>
              <a:t>финансовых </a:t>
            </a:r>
            <a:r>
              <a:rPr lang="ru-RU" sz="1800" dirty="0" smtClean="0">
                <a:latin typeface="+mn-lt"/>
              </a:rPr>
              <a:t>исследований.</a:t>
            </a:r>
          </a:p>
          <a:p>
            <a:pPr algn="just"/>
            <a:endParaRPr lang="ru-RU" sz="1800" dirty="0">
              <a:latin typeface="+mn-lt"/>
            </a:endParaRPr>
          </a:p>
          <a:p>
            <a:pPr algn="just"/>
            <a:endParaRPr lang="ru-RU" sz="1800" dirty="0" smtClean="0">
              <a:latin typeface="+mn-lt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738" y="3056467"/>
            <a:ext cx="4813203" cy="126158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860" y="4127216"/>
            <a:ext cx="4896107" cy="120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55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2800" dirty="0" smtClean="0"/>
              <a:t>Формулировка цели</a:t>
            </a:r>
            <a:endParaRPr lang="ru-RU" sz="2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4000" y="1265767"/>
            <a:ext cx="9071640" cy="3166533"/>
          </a:xfrm>
        </p:spPr>
        <p:txBody>
          <a:bodyPr>
            <a:noAutofit/>
          </a:bodyPr>
          <a:lstStyle/>
          <a:p>
            <a:pPr algn="just"/>
            <a:r>
              <a:rPr lang="ru-RU" sz="1800" dirty="0" smtClean="0"/>
              <a:t>	</a:t>
            </a:r>
            <a:r>
              <a:rPr lang="ru-RU" sz="1800" dirty="0" err="1" smtClean="0"/>
              <a:t>Геймификация</a:t>
            </a:r>
            <a:r>
              <a:rPr lang="ru-RU" sz="1800" dirty="0" smtClean="0"/>
              <a:t> </a:t>
            </a:r>
            <a:r>
              <a:rPr lang="ru-RU" sz="1800" dirty="0"/>
              <a:t>образования – очень актуальная в последнее время идея. </a:t>
            </a:r>
            <a:r>
              <a:rPr lang="ru-RU" sz="1800" dirty="0" smtClean="0"/>
              <a:t>Поэтому</a:t>
            </a:r>
            <a:r>
              <a:rPr lang="en-US" sz="1800" dirty="0" smtClean="0"/>
              <a:t>, </a:t>
            </a:r>
            <a:r>
              <a:rPr lang="ru-RU" sz="1800" dirty="0" smtClean="0">
                <a:latin typeface="+mn-lt"/>
              </a:rPr>
              <a:t>я поставил перед собой цель создать такую онлайн-игру</a:t>
            </a:r>
            <a:r>
              <a:rPr lang="en-US" sz="1800" dirty="0" smtClean="0">
                <a:latin typeface="+mn-lt"/>
              </a:rPr>
              <a:t>, </a:t>
            </a:r>
            <a:r>
              <a:rPr lang="ru-RU" sz="1800" dirty="0" smtClean="0">
                <a:latin typeface="+mn-lt"/>
              </a:rPr>
              <a:t>которая имела бы в себе акцент на изучение какого-то материала в разных областя</a:t>
            </a:r>
            <a:r>
              <a:rPr lang="ru-RU" sz="1800" dirty="0">
                <a:latin typeface="+mn-lt"/>
              </a:rPr>
              <a:t>х</a:t>
            </a:r>
            <a:r>
              <a:rPr lang="ru-RU" sz="1800" dirty="0" smtClean="0">
                <a:latin typeface="+mn-lt"/>
              </a:rPr>
              <a:t>. Такой продукт будет полезен не только игроманам</a:t>
            </a:r>
            <a:r>
              <a:rPr lang="en-US" sz="1800" dirty="0" smtClean="0">
                <a:latin typeface="+mn-lt"/>
              </a:rPr>
              <a:t>,</a:t>
            </a:r>
            <a:r>
              <a:rPr lang="ru-RU" sz="1800" dirty="0" smtClean="0">
                <a:latin typeface="+mn-lt"/>
              </a:rPr>
              <a:t> но</a:t>
            </a:r>
            <a:r>
              <a:rPr lang="en-US" sz="1800" dirty="0" smtClean="0">
                <a:latin typeface="+mn-lt"/>
              </a:rPr>
              <a:t> </a:t>
            </a:r>
            <a:r>
              <a:rPr lang="ru-RU" sz="1800" dirty="0" smtClean="0">
                <a:latin typeface="+mn-lt"/>
              </a:rPr>
              <a:t>и учителям школ</a:t>
            </a:r>
            <a:r>
              <a:rPr lang="en-US" sz="1800" dirty="0" smtClean="0">
                <a:latin typeface="+mn-lt"/>
              </a:rPr>
              <a:t>, </a:t>
            </a:r>
            <a:r>
              <a:rPr lang="ru-RU" sz="1800" dirty="0" smtClean="0">
                <a:latin typeface="+mn-lt"/>
              </a:rPr>
              <a:t>например</a:t>
            </a:r>
            <a:r>
              <a:rPr lang="en-US" sz="1800" dirty="0" smtClean="0">
                <a:latin typeface="+mn-lt"/>
              </a:rPr>
              <a:t>, </a:t>
            </a:r>
            <a:r>
              <a:rPr lang="ru-RU" sz="1800" dirty="0" smtClean="0">
                <a:latin typeface="+mn-lt"/>
              </a:rPr>
              <a:t>задача которых – не просто дать знания детям</a:t>
            </a:r>
            <a:r>
              <a:rPr lang="en-US" sz="1800" dirty="0" smtClean="0">
                <a:latin typeface="+mn-lt"/>
              </a:rPr>
              <a:t>, </a:t>
            </a:r>
            <a:r>
              <a:rPr lang="ru-RU" sz="1800" dirty="0" smtClean="0">
                <a:latin typeface="+mn-lt"/>
              </a:rPr>
              <a:t>но заинтересовать их в самостоятельном познании мира</a:t>
            </a:r>
            <a:r>
              <a:rPr lang="ru-RU" sz="1800" dirty="0">
                <a:latin typeface="+mn-lt"/>
              </a:rPr>
              <a:t> </a:t>
            </a:r>
            <a:r>
              <a:rPr lang="ru-RU" sz="1800" dirty="0" smtClean="0">
                <a:latin typeface="+mn-lt"/>
              </a:rPr>
              <a:t>и науки.</a:t>
            </a:r>
          </a:p>
          <a:p>
            <a:pPr algn="just"/>
            <a:endParaRPr lang="ru-RU" sz="1800" dirty="0" smtClean="0">
              <a:latin typeface="+mn-lt"/>
            </a:endParaRPr>
          </a:p>
          <a:p>
            <a:pPr algn="just"/>
            <a:r>
              <a:rPr lang="ru-RU" sz="1800" dirty="0" smtClean="0">
                <a:latin typeface="+mn-lt"/>
              </a:rPr>
              <a:t>	За прототип было решено взять всем известную игру </a:t>
            </a:r>
            <a:r>
              <a:rPr lang="en-US" sz="1800" dirty="0" smtClean="0">
                <a:latin typeface="+mn-lt"/>
              </a:rPr>
              <a:t>“</a:t>
            </a:r>
            <a:r>
              <a:rPr lang="ru-RU" sz="1800" dirty="0" smtClean="0">
                <a:latin typeface="+mn-lt"/>
              </a:rPr>
              <a:t>Морской бой</a:t>
            </a:r>
            <a:r>
              <a:rPr lang="en-US" sz="1800" dirty="0" smtClean="0">
                <a:latin typeface="+mn-lt"/>
              </a:rPr>
              <a:t>”</a:t>
            </a:r>
            <a:r>
              <a:rPr lang="ru-RU" sz="1800" dirty="0" smtClean="0">
                <a:latin typeface="+mn-lt"/>
              </a:rPr>
              <a:t>. Моя реализация должна предусматривать не только все функции стандартной игры</a:t>
            </a:r>
            <a:r>
              <a:rPr lang="en-US" sz="1800" dirty="0" smtClean="0">
                <a:latin typeface="+mn-lt"/>
              </a:rPr>
              <a:t>, </a:t>
            </a:r>
            <a:r>
              <a:rPr lang="ru-RU" sz="1800" dirty="0" smtClean="0">
                <a:latin typeface="+mn-lt"/>
              </a:rPr>
              <a:t>но и образовательную тематику. Например</a:t>
            </a:r>
            <a:r>
              <a:rPr lang="en-US" sz="1800" dirty="0" smtClean="0">
                <a:latin typeface="+mn-lt"/>
              </a:rPr>
              <a:t>,</a:t>
            </a:r>
            <a:r>
              <a:rPr lang="ru-RU" sz="1800" dirty="0" smtClean="0">
                <a:latin typeface="+mn-lt"/>
              </a:rPr>
              <a:t> между ходами игроков на экран каждого из них можно выводить какие-то вопросы</a:t>
            </a:r>
            <a:r>
              <a:rPr lang="en-US" sz="1800" dirty="0" smtClean="0">
                <a:latin typeface="+mn-lt"/>
              </a:rPr>
              <a:t>, </a:t>
            </a:r>
            <a:r>
              <a:rPr lang="ru-RU" sz="1800" dirty="0" smtClean="0">
                <a:latin typeface="+mn-lt"/>
              </a:rPr>
              <a:t>корректность ответов на которые будет определять дальнейший ход игры.</a:t>
            </a:r>
            <a:endParaRPr lang="ru-RU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5301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0433" y="74160"/>
            <a:ext cx="9897534" cy="1250280"/>
          </a:xfrm>
        </p:spPr>
        <p:txBody>
          <a:bodyPr/>
          <a:lstStyle/>
          <a:p>
            <a:pPr algn="ctr"/>
            <a:r>
              <a:rPr lang="ru-RU" sz="2800" dirty="0" smtClean="0"/>
              <a:t>Выбор наиболее подходящих для реализации данного проекта технологий и начало работы</a:t>
            </a:r>
            <a:endParaRPr lang="ru-RU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478367" y="1447800"/>
            <a:ext cx="930063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 smtClean="0"/>
              <a:t>	Перед началом работы следовало проанализировать весь спектр доступных технологий</a:t>
            </a:r>
            <a:r>
              <a:rPr lang="en-US" dirty="0" smtClean="0"/>
              <a:t>, </a:t>
            </a:r>
            <a:r>
              <a:rPr lang="ru-RU" dirty="0" smtClean="0"/>
              <a:t>с помощью которых представлялось возможным в полном объёме реализовать программную логику описанного продукта.</a:t>
            </a:r>
          </a:p>
          <a:p>
            <a:pPr algn="just"/>
            <a:endParaRPr lang="ru-RU" dirty="0"/>
          </a:p>
          <a:p>
            <a:pPr algn="just"/>
            <a:r>
              <a:rPr lang="ru-RU" dirty="0" smtClean="0"/>
              <a:t>	На первых порах я склонялся к стандартным средствам для разработки видео-игр</a:t>
            </a:r>
            <a:r>
              <a:rPr lang="en-US" dirty="0" smtClean="0"/>
              <a:t>, </a:t>
            </a:r>
            <a:r>
              <a:rPr lang="ru-RU" dirty="0" smtClean="0"/>
              <a:t>таким</a:t>
            </a:r>
            <a:r>
              <a:rPr lang="en-US" dirty="0" smtClean="0"/>
              <a:t>, </a:t>
            </a:r>
            <a:r>
              <a:rPr lang="ru-RU" dirty="0" smtClean="0"/>
              <a:t>как языки программирования </a:t>
            </a:r>
            <a:r>
              <a:rPr lang="en-US" dirty="0" smtClean="0"/>
              <a:t>C++ </a:t>
            </a:r>
            <a:r>
              <a:rPr lang="ru-RU" dirty="0" smtClean="0"/>
              <a:t>и </a:t>
            </a:r>
            <a:r>
              <a:rPr lang="en-US" dirty="0" smtClean="0"/>
              <a:t>C# </a:t>
            </a:r>
            <a:r>
              <a:rPr lang="ru-RU" dirty="0" smtClean="0"/>
              <a:t>с их всемирно известными фреймворками </a:t>
            </a:r>
            <a:r>
              <a:rPr lang="en-US" dirty="0" smtClean="0"/>
              <a:t>Unreal Engine </a:t>
            </a:r>
            <a:r>
              <a:rPr lang="ru-RU" dirty="0" smtClean="0"/>
              <a:t>и </a:t>
            </a:r>
            <a:r>
              <a:rPr lang="en-US" dirty="0" smtClean="0"/>
              <a:t>Unity </a:t>
            </a:r>
            <a:r>
              <a:rPr lang="ru-RU" dirty="0" smtClean="0"/>
              <a:t>соответственно. Но так как мне предстояло написать не только игровую логику</a:t>
            </a:r>
            <a:r>
              <a:rPr lang="en-US" dirty="0" smtClean="0"/>
              <a:t>, </a:t>
            </a:r>
            <a:r>
              <a:rPr lang="ru-RU" dirty="0" smtClean="0"/>
              <a:t>но и серверную (что</a:t>
            </a:r>
            <a:r>
              <a:rPr lang="en-US" dirty="0" smtClean="0"/>
              <a:t>, </a:t>
            </a:r>
            <a:r>
              <a:rPr lang="ru-RU" dirty="0" smtClean="0"/>
              <a:t>в случае использования приведённых выше технологий</a:t>
            </a:r>
            <a:r>
              <a:rPr lang="en-US" dirty="0" smtClean="0"/>
              <a:t>,</a:t>
            </a:r>
            <a:r>
              <a:rPr lang="ru-RU" dirty="0" smtClean="0"/>
              <a:t> очень времязатратно)</a:t>
            </a:r>
            <a:r>
              <a:rPr lang="en-US" dirty="0" smtClean="0"/>
              <a:t>, </a:t>
            </a:r>
            <a:r>
              <a:rPr lang="ru-RU" dirty="0" smtClean="0"/>
              <a:t>я сделал выбор в пользу языка программирования </a:t>
            </a:r>
            <a:r>
              <a:rPr lang="en-US" dirty="0" smtClean="0"/>
              <a:t>Python </a:t>
            </a:r>
            <a:r>
              <a:rPr lang="ru-RU" dirty="0" smtClean="0"/>
              <a:t>с фреймворком </a:t>
            </a:r>
            <a:r>
              <a:rPr lang="en-US" dirty="0" smtClean="0"/>
              <a:t>Pygame</a:t>
            </a:r>
            <a:r>
              <a:rPr lang="ru-RU" dirty="0" smtClean="0"/>
              <a:t> (для реализации игровой логики) и библиотекой </a:t>
            </a:r>
            <a:r>
              <a:rPr lang="en-US" dirty="0" smtClean="0"/>
              <a:t>WebSockets</a:t>
            </a:r>
            <a:r>
              <a:rPr lang="ru-RU" dirty="0" smtClean="0"/>
              <a:t> (для написания производительного веб-сервера и всей логики клиент-серверного взаимодействия по одноимённому протоколу связи (</a:t>
            </a:r>
            <a:r>
              <a:rPr lang="en-US" dirty="0" smtClean="0"/>
              <a:t>WebSockets</a:t>
            </a:r>
            <a:r>
              <a:rPr lang="ru-RU" dirty="0" smtClean="0"/>
              <a:t>))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655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700" y="1511299"/>
            <a:ext cx="7814732" cy="355388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1155700" y="300565"/>
            <a:ext cx="78147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+mj-lt"/>
              </a:rPr>
              <a:t>Популярность языков программирования по данным </a:t>
            </a:r>
            <a:r>
              <a:rPr lang="en-US" sz="2800" dirty="0" smtClean="0">
                <a:latin typeface="+mj-lt"/>
              </a:rPr>
              <a:t>TIOBE</a:t>
            </a:r>
            <a:endParaRPr lang="ru-R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504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3531" y="1032934"/>
            <a:ext cx="3659717" cy="428995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537102" y="207434"/>
            <a:ext cx="91725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+mj-lt"/>
              </a:rPr>
              <a:t>Структура программной реализации проекта</a:t>
            </a:r>
            <a:endParaRPr lang="ru-R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6829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66" y="1697567"/>
            <a:ext cx="4428067" cy="32686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2766" y="1697567"/>
            <a:ext cx="4428067" cy="32686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452966" y="630766"/>
            <a:ext cx="9177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+mj-lt"/>
              </a:rPr>
              <a:t>Полученные результаты</a:t>
            </a:r>
            <a:endParaRPr lang="ru-R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7057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000" y="1702064"/>
            <a:ext cx="4428067" cy="3268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5" y="1702064"/>
            <a:ext cx="4428067" cy="32686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427565" y="554566"/>
            <a:ext cx="9207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+mj-lt"/>
              </a:rPr>
              <a:t>Процесс игры</a:t>
            </a:r>
            <a:endParaRPr lang="ru-RU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6828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1" y="1104900"/>
            <a:ext cx="5975386" cy="420264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4000" y="266700"/>
            <a:ext cx="9071640" cy="838200"/>
          </a:xfrm>
        </p:spPr>
        <p:txBody>
          <a:bodyPr/>
          <a:lstStyle/>
          <a:p>
            <a:pPr algn="ctr"/>
            <a:r>
              <a:rPr lang="ru-RU" sz="2800" dirty="0" smtClean="0"/>
              <a:t>Реализация обучающей логики игры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5588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1140</TotalTime>
  <Words>85</Words>
  <Application>Microsoft Office PowerPoint</Application>
  <PresentationFormat>Произвольный</PresentationFormat>
  <Paragraphs>26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Times New Roman</vt:lpstr>
      <vt:lpstr>Wingdings 3</vt:lpstr>
      <vt:lpstr>Ион</vt:lpstr>
      <vt:lpstr>Олимпиада школьников «Шаг в будущее» по профилю «Инженерное дело»  Создание многопользовательской компьютерной игры «Морской бой онлайн» с возможностью обучения в разных сферах</vt:lpstr>
      <vt:lpstr>Проблема, требующая решения</vt:lpstr>
      <vt:lpstr>Формулировка цели</vt:lpstr>
      <vt:lpstr>Выбор наиболее подходящих для реализации данного проекта технологий и начало работы</vt:lpstr>
      <vt:lpstr>Презентация PowerPoint</vt:lpstr>
      <vt:lpstr>Презентация PowerPoint</vt:lpstr>
      <vt:lpstr>Презентация PowerPoint</vt:lpstr>
      <vt:lpstr>Презентация PowerPoint</vt:lpstr>
      <vt:lpstr>Реализация обучающей логики игры</vt:lpstr>
      <vt:lpstr>Заключение</vt:lpstr>
      <vt:lpstr>Спасибо за внимание!!!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«Морской бой онлайн»</dc:title>
  <dc:subject/>
  <dc:creator>БолотовАА</dc:creator>
  <dc:description/>
  <cp:lastModifiedBy>БолотовАА</cp:lastModifiedBy>
  <cp:revision>68</cp:revision>
  <dcterms:modified xsi:type="dcterms:W3CDTF">2025-03-25T14:40:14Z</dcterms:modified>
  <dc:language>ru-RU</dc:language>
</cp:coreProperties>
</file>